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08" r:id="rId13"/>
    <p:sldId id="263" r:id="rId14"/>
    <p:sldId id="264" r:id="rId15"/>
    <p:sldId id="265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Medium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FFD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06C573-0894-4F1D-BD5E-0D901745C933}">
  <a:tblStyle styleId="{C106C573-0894-4F1D-BD5E-0D901745C9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773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97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527651"/>
            <a:ext cx="7584300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Импорт данных БУ в систему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управленческого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финансового учета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709EE-2D20-4E7A-85CC-42B96D19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21" y="1001806"/>
            <a:ext cx="5696976" cy="35769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EF0524-CF87-48C1-80F7-79B0240A1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8" y="1114382"/>
            <a:ext cx="8350624" cy="32504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504197-4757-46B1-AB78-BD9BA5859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0" y="940606"/>
            <a:ext cx="8137457" cy="36993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E5E1EA3-6E6D-42A0-A0AD-7B6E4A539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91" y="879238"/>
            <a:ext cx="8209429" cy="376068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DD4737-66FF-4955-83C5-5BE8822D0A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6"/>
          <a:stretch/>
        </p:blipFill>
        <p:spPr>
          <a:xfrm>
            <a:off x="2154292" y="879239"/>
            <a:ext cx="5061557" cy="39335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61C4DD-4B71-4901-A91A-0FE1AE758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775" y="971121"/>
            <a:ext cx="8470059" cy="35769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0BE09FE-B828-4B2F-80D6-F6B4278F6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875" y="824880"/>
            <a:ext cx="6536389" cy="41416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59CACBD-9B45-43F0-AAF8-A4E4666A20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0148" y="878674"/>
            <a:ext cx="6349842" cy="39919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D6064A-A027-467A-A90D-1AD91FE880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897" y="1233756"/>
            <a:ext cx="8580937" cy="30516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05BD9A-FD48-430C-934D-0AB6322950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664" y="1155523"/>
            <a:ext cx="7480279" cy="32113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9D227A-C846-4611-8C47-6583961557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3721" y="916334"/>
            <a:ext cx="5942057" cy="395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8" name="Google Shape;906;p140">
            <a:extLst>
              <a:ext uri="{FF2B5EF4-FFF2-40B4-BE49-F238E27FC236}">
                <a16:creationId xmlns:a16="http://schemas.microsoft.com/office/drawing/2014/main" id="{70BA7BC3-97EA-4D9A-AFCC-8BE571E0C8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67" y="1555424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DE7F5-7DC6-419C-AC22-AEDFF152BF50}"/>
              </a:ext>
            </a:extLst>
          </p:cNvPr>
          <p:cNvSpPr txBox="1"/>
          <p:nvPr/>
        </p:nvSpPr>
        <p:spPr>
          <a:xfrm>
            <a:off x="979516" y="1276901"/>
            <a:ext cx="712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Реализована миграция данных БУ в систему управленческого финансового учета в виде ручных операций с проводками – готовых данных для трансляции в фактические данные бюджетирования</a:t>
            </a:r>
          </a:p>
        </p:txBody>
      </p:sp>
      <p:pic>
        <p:nvPicPr>
          <p:cNvPr id="10" name="Google Shape;906;p140">
            <a:extLst>
              <a:ext uri="{FF2B5EF4-FFF2-40B4-BE49-F238E27FC236}">
                <a16:creationId xmlns:a16="http://schemas.microsoft.com/office/drawing/2014/main" id="{43A40F15-D8FC-4F9E-A432-CFDF0A6CA6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20" y="2286058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D41FF7-990A-46A2-B42F-3280C7D95428}"/>
              </a:ext>
            </a:extLst>
          </p:cNvPr>
          <p:cNvSpPr txBox="1"/>
          <p:nvPr/>
        </p:nvSpPr>
        <p:spPr>
          <a:xfrm>
            <a:off x="983993" y="2162176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Разработана библиотека интеграции через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Apache Kafka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, использующая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XDTO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</a:rPr>
              <a:t>сериализацию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Google Shape;906;p140">
            <a:extLst>
              <a:ext uri="{FF2B5EF4-FFF2-40B4-BE49-F238E27FC236}">
                <a16:creationId xmlns:a16="http://schemas.microsoft.com/office/drawing/2014/main" id="{FE052969-3E70-4258-BEB2-ABE420BE1F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43" y="3032364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E194A6-B0DA-45B5-A7B6-32FA4BE912A6}"/>
              </a:ext>
            </a:extLst>
          </p:cNvPr>
          <p:cNvSpPr txBox="1"/>
          <p:nvPr/>
        </p:nvSpPr>
        <p:spPr>
          <a:xfrm>
            <a:off x="983992" y="2895038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Закреплены навыки создания необходимых артефактов проекта и использования соответствующих инструментов</a:t>
            </a:r>
          </a:p>
        </p:txBody>
      </p:sp>
      <p:pic>
        <p:nvPicPr>
          <p:cNvPr id="14" name="Google Shape;906;p140">
            <a:extLst>
              <a:ext uri="{FF2B5EF4-FFF2-40B4-BE49-F238E27FC236}">
                <a16:creationId xmlns:a16="http://schemas.microsoft.com/office/drawing/2014/main" id="{7A9D8E4D-97A2-4952-9D25-0D1C2C8F2A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97" y="3736106"/>
            <a:ext cx="273380" cy="2733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27B69A-9C0A-411E-A73E-48691DC2B882}"/>
              </a:ext>
            </a:extLst>
          </p:cNvPr>
          <p:cNvSpPr txBox="1"/>
          <p:nvPr/>
        </p:nvSpPr>
        <p:spPr>
          <a:xfrm>
            <a:off x="981746" y="3625676"/>
            <a:ext cx="71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Прототип данной разработки будет использован для решения аналогичной задачи на реальном проекте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EEEE"/>
            </a:gs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404363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Импорт данных БУ в систему управленческого финансового учета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>
          <a:blip r:embed="rId3"/>
          <a:srcRect t="2359" b="2359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Александр Фомин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Архитектор 1С, Первый БИТ (Павелецкая), г. Москва.</a:t>
            </a:r>
            <a:endParaRPr lang="ru-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Эксперт по технологическим вопросам.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 сфере 1С более 13 лет.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673;p119">
            <a:extLst>
              <a:ext uri="{FF2B5EF4-FFF2-40B4-BE49-F238E27FC236}">
                <a16:creationId xmlns:a16="http://schemas.microsoft.com/office/drawing/2014/main" id="{15CAC2A4-1D40-4F85-91F1-7F199B5A4B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152" y="163376"/>
            <a:ext cx="4745124" cy="474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267106327"/>
              </p:ext>
            </p:extLst>
          </p:nvPr>
        </p:nvGraphicFramePr>
        <p:xfrm>
          <a:off x="952500" y="2133354"/>
          <a:ext cx="7239000" cy="3110588"/>
        </p:xfrm>
        <a:graphic>
          <a:graphicData uri="http://schemas.openxmlformats.org/drawingml/2006/table">
            <a:tbl>
              <a:tblPr>
                <a:noFill/>
                <a:tableStyleId>{C106C573-0894-4F1D-BD5E-0D901745C933}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миграцию данных БУ в виде ручных операций с проводками в систему управленческого учета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механизм обмена между системами регламентированного и управленческого учета через брокер сообщений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Добиться приемлемых показателей производительности операций конвертации и обмена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Примечание: ввиду отсутствия лицензии для </a:t>
                      </a:r>
                      <a:r>
                        <a:rPr lang="ru-RU" sz="1000" dirty="0" err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БИТ.Финанс</a:t>
                      </a:r>
                      <a:r>
                        <a:rPr lang="ru-RU" sz="1000" dirty="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конфигурации системы регламентированного и управленческого финансового учета совпадают (Бухгалтерия предприятия КОРП, редакция 3.0, без снятия с поддержки), что достаточно для демонстрации функционала прототипа проекта</a:t>
                      </a:r>
                      <a:endParaRPr sz="1000" dirty="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29889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автоматизация получения факта БДР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основе данных регламентированного учета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" name="Google Shape;524;p106">
            <a:extLst>
              <a:ext uri="{FF2B5EF4-FFF2-40B4-BE49-F238E27FC236}">
                <a16:creationId xmlns:a16="http://schemas.microsoft.com/office/drawing/2014/main" id="{4D868DB6-ADB6-4652-866B-7643E23937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00" y="948249"/>
            <a:ext cx="827934" cy="87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99;p106">
            <a:extLst>
              <a:ext uri="{FF2B5EF4-FFF2-40B4-BE49-F238E27FC236}">
                <a16:creationId xmlns:a16="http://schemas.microsoft.com/office/drawing/2014/main" id="{F5E7E8A1-D10D-4065-A291-B8A82792EB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997" y="4347053"/>
            <a:ext cx="339249" cy="33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Google Shape;715;p123">
            <a:extLst>
              <a:ext uri="{FF2B5EF4-FFF2-40B4-BE49-F238E27FC236}">
                <a16:creationId xmlns:a16="http://schemas.microsoft.com/office/drawing/2014/main" id="{6B08EC57-9F6D-4E21-BE64-FDF14E169004}"/>
              </a:ext>
            </a:extLst>
          </p:cNvPr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716;p123">
            <a:extLst>
              <a:ext uri="{FF2B5EF4-FFF2-40B4-BE49-F238E27FC236}">
                <a16:creationId xmlns:a16="http://schemas.microsoft.com/office/drawing/2014/main" id="{99A88E44-59C9-4C25-A3CD-F9AA38DE8289}"/>
              </a:ext>
            </a:extLst>
          </p:cNvPr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717;p123">
            <a:extLst>
              <a:ext uri="{FF2B5EF4-FFF2-40B4-BE49-F238E27FC236}">
                <a16:creationId xmlns:a16="http://schemas.microsoft.com/office/drawing/2014/main" id="{77B6C171-2A64-46CE-B03F-3AA11F9E5D3F}"/>
              </a:ext>
            </a:extLst>
          </p:cNvPr>
          <p:cNvSpPr txBox="1"/>
          <p:nvPr/>
        </p:nvSpPr>
        <p:spPr>
          <a:xfrm>
            <a:off x="887250" y="17150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Универсальный формат </a:t>
            </a:r>
            <a:r>
              <a:rPr lang="en-US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Enterprise Data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основа для </a:t>
            </a:r>
            <a:r>
              <a:rPr lang="ru-RU" sz="12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сериализации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2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десериализации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объектов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 Есть готовые правила для типовых объектов.</a:t>
            </a:r>
            <a:endParaRPr sz="1300" dirty="0"/>
          </a:p>
        </p:txBody>
      </p:sp>
      <p:sp>
        <p:nvSpPr>
          <p:cNvPr id="10" name="Google Shape;718;p123">
            <a:extLst>
              <a:ext uri="{FF2B5EF4-FFF2-40B4-BE49-F238E27FC236}">
                <a16:creationId xmlns:a16="http://schemas.microsoft.com/office/drawing/2014/main" id="{15E95F4D-3A5D-4D11-996D-F596EECAC847}"/>
              </a:ext>
            </a:extLst>
          </p:cNvPr>
          <p:cNvSpPr txBox="1"/>
          <p:nvPr/>
        </p:nvSpPr>
        <p:spPr>
          <a:xfrm>
            <a:off x="4925850" y="17150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Apache Kafka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брокера сообщений для организации эффективного обмена между системами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sp>
        <p:nvSpPr>
          <p:cNvPr id="11" name="Google Shape;719;p123">
            <a:extLst>
              <a:ext uri="{FF2B5EF4-FFF2-40B4-BE49-F238E27FC236}">
                <a16:creationId xmlns:a16="http://schemas.microsoft.com/office/drawing/2014/main" id="{5B125800-E908-4A7E-91C3-5A9851B4FCB9}"/>
              </a:ext>
            </a:extLst>
          </p:cNvPr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720;p123">
            <a:extLst>
              <a:ext uri="{FF2B5EF4-FFF2-40B4-BE49-F238E27FC236}">
                <a16:creationId xmlns:a16="http://schemas.microsoft.com/office/drawing/2014/main" id="{68C9654C-7522-4251-A389-6452AC5B8F3B}"/>
              </a:ext>
            </a:extLst>
          </p:cNvPr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721;p123">
            <a:extLst>
              <a:ext uri="{FF2B5EF4-FFF2-40B4-BE49-F238E27FC236}">
                <a16:creationId xmlns:a16="http://schemas.microsoft.com/office/drawing/2014/main" id="{255B5F30-95CA-4780-BD69-AFB1E4F6A764}"/>
              </a:ext>
            </a:extLst>
          </p:cNvPr>
          <p:cNvSpPr txBox="1"/>
          <p:nvPr/>
        </p:nvSpPr>
        <p:spPr>
          <a:xfrm>
            <a:off x="887250" y="3315250"/>
            <a:ext cx="3546900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Механизм трансляции </a:t>
            </a:r>
            <a:r>
              <a:rPr lang="ru-RU" sz="12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БИТ.Финанс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Штатный механизм конфигурации для трансформации данных в объекты управленческого учета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sp>
        <p:nvSpPr>
          <p:cNvPr id="14" name="Google Shape;722;p123">
            <a:extLst>
              <a:ext uri="{FF2B5EF4-FFF2-40B4-BE49-F238E27FC236}">
                <a16:creationId xmlns:a16="http://schemas.microsoft.com/office/drawing/2014/main" id="{5B0EE4F8-20E8-4C0F-A737-C7F66BA1A2D2}"/>
              </a:ext>
            </a:extLst>
          </p:cNvPr>
          <p:cNvSpPr txBox="1"/>
          <p:nvPr/>
        </p:nvSpPr>
        <p:spPr>
          <a:xfrm>
            <a:off x="4925850" y="3315250"/>
            <a:ext cx="3546900" cy="94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Подсистема «Оценка производительности»</a:t>
            </a:r>
            <a:endParaRPr sz="12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целях сбора и анализа метрик производительности операций обмена</a:t>
            </a: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/>
          </a:p>
        </p:txBody>
      </p:sp>
      <p:pic>
        <p:nvPicPr>
          <p:cNvPr id="15" name="Google Shape;506;p106">
            <a:extLst>
              <a:ext uri="{FF2B5EF4-FFF2-40B4-BE49-F238E27FC236}">
                <a16:creationId xmlns:a16="http://schemas.microsoft.com/office/drawing/2014/main" id="{9E693A50-C100-4146-97C2-9630CB010A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615" y="3896419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2;p106">
            <a:extLst>
              <a:ext uri="{FF2B5EF4-FFF2-40B4-BE49-F238E27FC236}">
                <a16:creationId xmlns:a16="http://schemas.microsoft.com/office/drawing/2014/main" id="{ED2F6124-FFDF-4D48-9A27-DAFECA8D79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355" y="3982296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26;p106">
            <a:extLst>
              <a:ext uri="{FF2B5EF4-FFF2-40B4-BE49-F238E27FC236}">
                <a16:creationId xmlns:a16="http://schemas.microsoft.com/office/drawing/2014/main" id="{C41FB6D8-A58F-41CF-B680-228E506C0F5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401" y="1707973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97;p106">
            <a:extLst>
              <a:ext uri="{FF2B5EF4-FFF2-40B4-BE49-F238E27FC236}">
                <a16:creationId xmlns:a16="http://schemas.microsoft.com/office/drawing/2014/main" id="{4BF17A36-50C8-4C31-BD74-F8D41E831E6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6994" y="1641183"/>
            <a:ext cx="499512" cy="49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21BFED-BBE4-45F5-86AC-E4524D976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3"/>
          <a:stretch/>
        </p:blipFill>
        <p:spPr>
          <a:xfrm>
            <a:off x="4004929" y="60508"/>
            <a:ext cx="4536256" cy="5015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D7DD04-6BDE-469D-B202-F1B72F208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0"/>
          <a:stretch/>
        </p:blipFill>
        <p:spPr>
          <a:xfrm>
            <a:off x="403988" y="1426624"/>
            <a:ext cx="3570493" cy="3252510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</a:t>
            </a:r>
            <a:endParaRPr sz="3000" dirty="0"/>
          </a:p>
        </p:txBody>
      </p:sp>
      <p:pic>
        <p:nvPicPr>
          <p:cNvPr id="11" name="Google Shape;531;p106">
            <a:extLst>
              <a:ext uri="{FF2B5EF4-FFF2-40B4-BE49-F238E27FC236}">
                <a16:creationId xmlns:a16="http://schemas.microsoft.com/office/drawing/2014/main" id="{A7718934-98AD-450C-9843-4EB5FA26BE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445" y="542507"/>
            <a:ext cx="1242388" cy="1242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551227-3589-443D-8B7F-0CF5C647A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3"/>
          <a:stretch/>
        </p:blipFill>
        <p:spPr>
          <a:xfrm>
            <a:off x="1690077" y="215152"/>
            <a:ext cx="6180710" cy="4928347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Организация обмена</a:t>
            </a:r>
            <a:br>
              <a:rPr lang="ru" sz="3000" dirty="0"/>
            </a:br>
            <a:r>
              <a:rPr lang="ru" sz="3000" dirty="0"/>
              <a:t>данными</a:t>
            </a:r>
            <a:endParaRPr sz="3000" dirty="0"/>
          </a:p>
        </p:txBody>
      </p:sp>
      <p:pic>
        <p:nvPicPr>
          <p:cNvPr id="8" name="Google Shape;504;p106">
            <a:extLst>
              <a:ext uri="{FF2B5EF4-FFF2-40B4-BE49-F238E27FC236}">
                <a16:creationId xmlns:a16="http://schemas.microsoft.com/office/drawing/2014/main" id="{D82C522B-7568-48BA-B051-13AEF08831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06" y="1562418"/>
            <a:ext cx="406292" cy="4099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0;p98">
            <a:extLst>
              <a:ext uri="{FF2B5EF4-FFF2-40B4-BE49-F238E27FC236}">
                <a16:creationId xmlns:a16="http://schemas.microsoft.com/office/drawing/2014/main" id="{29D3B832-5453-4083-8FA1-618B82F5943E}"/>
              </a:ext>
            </a:extLst>
          </p:cNvPr>
          <p:cNvSpPr txBox="1">
            <a:spLocks/>
          </p:cNvSpPr>
          <p:nvPr/>
        </p:nvSpPr>
        <p:spPr>
          <a:xfrm>
            <a:off x="955518" y="1515351"/>
            <a:ext cx="1592700" cy="40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/>
              <a:t>Producer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9479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5ADABA-C022-4DA0-AA57-AC299518C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"/>
          <a:stretch/>
        </p:blipFill>
        <p:spPr>
          <a:xfrm>
            <a:off x="353316" y="275664"/>
            <a:ext cx="8437367" cy="4867835"/>
          </a:xfrm>
          <a:prstGeom prst="rect">
            <a:avLst/>
          </a:prstGeom>
        </p:spPr>
      </p:pic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Организация обмена</a:t>
            </a:r>
            <a:br>
              <a:rPr lang="ru" sz="3000" dirty="0"/>
            </a:br>
            <a:r>
              <a:rPr lang="ru" sz="3000" dirty="0"/>
              <a:t>данными</a:t>
            </a:r>
            <a:endParaRPr sz="3000" dirty="0"/>
          </a:p>
        </p:txBody>
      </p:sp>
      <p:sp>
        <p:nvSpPr>
          <p:cNvPr id="9" name="Google Shape;430;p98">
            <a:extLst>
              <a:ext uri="{FF2B5EF4-FFF2-40B4-BE49-F238E27FC236}">
                <a16:creationId xmlns:a16="http://schemas.microsoft.com/office/drawing/2014/main" id="{29D3B832-5453-4083-8FA1-618B82F5943E}"/>
              </a:ext>
            </a:extLst>
          </p:cNvPr>
          <p:cNvSpPr txBox="1">
            <a:spLocks/>
          </p:cNvSpPr>
          <p:nvPr/>
        </p:nvSpPr>
        <p:spPr>
          <a:xfrm>
            <a:off x="955518" y="1515351"/>
            <a:ext cx="1754064" cy="40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/>
              <a:t>Consumer</a:t>
            </a:r>
            <a:endParaRPr lang="ru-RU" sz="2400" dirty="0"/>
          </a:p>
        </p:txBody>
      </p:sp>
      <p:pic>
        <p:nvPicPr>
          <p:cNvPr id="6" name="Google Shape;905;p140">
            <a:extLst>
              <a:ext uri="{FF2B5EF4-FFF2-40B4-BE49-F238E27FC236}">
                <a16:creationId xmlns:a16="http://schemas.microsoft.com/office/drawing/2014/main" id="{BF9ADD89-46E5-4FB6-A77D-8D4E253252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13" y="1562418"/>
            <a:ext cx="406292" cy="409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028825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314</Words>
  <Application>Microsoft Office PowerPoint</Application>
  <PresentationFormat>Экран (16:9)</PresentationFormat>
  <Paragraphs>54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Roboto</vt:lpstr>
      <vt:lpstr>Arial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Импорт данных БУ в систему управленческого финансового учета   </vt:lpstr>
      <vt:lpstr>План защиты</vt:lpstr>
      <vt:lpstr>Презентация PowerPoint</vt:lpstr>
      <vt:lpstr>Какие технологии использовались </vt:lpstr>
      <vt:lpstr>Архитектура</vt:lpstr>
      <vt:lpstr>Организация обмена данными</vt:lpstr>
      <vt:lpstr>Организация обмена данными</vt:lpstr>
      <vt:lpstr>Что получилось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Александр Фомин</cp:lastModifiedBy>
  <cp:revision>26</cp:revision>
  <dcterms:modified xsi:type="dcterms:W3CDTF">2025-01-09T16:41:37Z</dcterms:modified>
</cp:coreProperties>
</file>